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7"/>
  </p:notesMasterIdLst>
  <p:sldIdLst>
    <p:sldId id="746" r:id="rId2"/>
    <p:sldId id="813" r:id="rId3"/>
    <p:sldId id="788" r:id="rId4"/>
    <p:sldId id="829" r:id="rId5"/>
    <p:sldId id="820" r:id="rId6"/>
    <p:sldId id="821" r:id="rId7"/>
    <p:sldId id="822" r:id="rId8"/>
    <p:sldId id="823" r:id="rId9"/>
    <p:sldId id="773" r:id="rId10"/>
    <p:sldId id="778" r:id="rId11"/>
    <p:sldId id="796" r:id="rId12"/>
    <p:sldId id="804" r:id="rId13"/>
    <p:sldId id="831" r:id="rId14"/>
    <p:sldId id="832" r:id="rId15"/>
    <p:sldId id="807" r:id="rId16"/>
    <p:sldId id="790" r:id="rId17"/>
    <p:sldId id="791" r:id="rId18"/>
    <p:sldId id="770" r:id="rId19"/>
    <p:sldId id="775" r:id="rId20"/>
    <p:sldId id="824" r:id="rId21"/>
    <p:sldId id="789" r:id="rId22"/>
    <p:sldId id="809" r:id="rId23"/>
    <p:sldId id="825" r:id="rId24"/>
    <p:sldId id="759" r:id="rId25"/>
    <p:sldId id="794" r:id="rId26"/>
    <p:sldId id="819" r:id="rId27"/>
    <p:sldId id="798" r:id="rId28"/>
    <p:sldId id="797" r:id="rId29"/>
    <p:sldId id="799" r:id="rId30"/>
    <p:sldId id="810" r:id="rId31"/>
    <p:sldId id="818" r:id="rId32"/>
    <p:sldId id="826" r:id="rId33"/>
    <p:sldId id="827" r:id="rId34"/>
    <p:sldId id="828" r:id="rId35"/>
    <p:sldId id="816" r:id="rId36"/>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6" autoAdjust="0"/>
    <p:restoredTop sz="86439" autoAdjust="0"/>
  </p:normalViewPr>
  <p:slideViewPr>
    <p:cSldViewPr>
      <p:cViewPr varScale="1">
        <p:scale>
          <a:sx n="69" d="100"/>
          <a:sy n="69" d="100"/>
        </p:scale>
        <p:origin x="1248" y="66"/>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ata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svg"/><Relationship Id="rId1" Type="http://schemas.openxmlformats.org/officeDocument/2006/relationships/image" Target="../media/image54.png"/><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9F1FD172-C666-4FDC-8A0E-54BD29A7F4FA}" type="sibTrans" cxnId="{BB0D9582-9FCE-4436-B9C6-7334920AE868}">
      <dgm:prSet/>
      <dgm:spPr/>
      <dgm:t>
        <a:bodyPr/>
        <a:lstStyle/>
        <a:p>
          <a:endParaRPr lang="en-US" sz="2000"/>
        </a:p>
      </dgm:t>
    </dgm:pt>
    <dgm:pt modelId="{0F30F670-F95F-4A04-921A-C5B4350123A1}" type="par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A9B5B801-C554-43BE-ACD1-C3508A272B87}" type="sibTrans" cxnId="{1CBC99ED-299A-462A-9D01-5697C437C34F}">
      <dgm:prSet/>
      <dgm:spPr/>
      <dgm:t>
        <a:bodyPr/>
        <a:lstStyle/>
        <a:p>
          <a:endParaRPr lang="en-US" sz="2000"/>
        </a:p>
      </dgm:t>
    </dgm:pt>
    <dgm:pt modelId="{0618C65F-08A2-48D0-830D-85A61BFBF782}" type="par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2"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400" b="1" dirty="0"/>
            <a:t>Pre-existing bias</a:t>
          </a:r>
          <a:endParaRPr lang="en-US" sz="2400" dirty="0"/>
        </a:p>
      </dgm:t>
    </dgm:pt>
    <dgm:pt modelId="{F9560CE2-FE5D-44A0-9FE4-C9E23638DE88}" type="parTrans" cxnId="{05D04FDF-4E99-4416-AE74-FE38420E7C97}">
      <dgm:prSet/>
      <dgm:spPr/>
      <dgm:t>
        <a:bodyPr/>
        <a:lstStyle/>
        <a:p>
          <a:endParaRPr lang="en-US" sz="1600"/>
        </a:p>
      </dgm:t>
    </dgm:pt>
    <dgm:pt modelId="{18C4CA7E-425C-4122-8C93-857467E47B91}" type="sibTrans" cxnId="{05D04FDF-4E99-4416-AE74-FE38420E7C97}">
      <dgm:prSet/>
      <dgm:spPr/>
      <dgm:t>
        <a:bodyPr/>
        <a:lstStyle/>
        <a:p>
          <a:endParaRPr lang="en-US" sz="1600"/>
        </a:p>
      </dgm:t>
    </dgm:pt>
    <dgm:pt modelId="{B145B5CE-6804-43C5-A7A5-D7AE3FFF9D79}">
      <dgm:prSet custT="1"/>
      <dgm:spPr/>
      <dgm:t>
        <a:bodyPr/>
        <a:lstStyle/>
        <a:p>
          <a:pPr>
            <a:lnSpc>
              <a:spcPct val="100000"/>
            </a:lnSpc>
          </a:pPr>
          <a:r>
            <a:rPr lang="en-US" sz="1400" dirty="0"/>
            <a:t>Social and institutional norms influence design and training data choices. </a:t>
          </a:r>
        </a:p>
      </dgm:t>
    </dgm:pt>
    <dgm:pt modelId="{B1E529B8-4ECB-47AE-BF30-09F5559CA75B}" type="parTrans" cxnId="{26294FCC-D0C8-4277-9833-CDCC277827AE}">
      <dgm:prSet/>
      <dgm:spPr/>
      <dgm:t>
        <a:bodyPr/>
        <a:lstStyle/>
        <a:p>
          <a:endParaRPr lang="en-US" sz="1600"/>
        </a:p>
      </dgm:t>
    </dgm:pt>
    <dgm:pt modelId="{E0F2AA5F-C3D2-4046-B4C2-F447F7ABA148}" type="sibTrans" cxnId="{26294FCC-D0C8-4277-9833-CDCC277827AE}">
      <dgm:prSet/>
      <dgm:spPr/>
      <dgm:t>
        <a:bodyPr/>
        <a:lstStyle/>
        <a:p>
          <a:endParaRPr lang="en-US" sz="1600"/>
        </a:p>
      </dgm:t>
    </dgm:pt>
    <dgm:pt modelId="{9DEB6E88-A6A1-465B-BDF5-BD0DA7AC24AD}">
      <dgm:prSet custT="1"/>
      <dgm:spPr/>
      <dgm:t>
        <a:bodyPr/>
        <a:lstStyle/>
        <a:p>
          <a:pPr>
            <a:lnSpc>
              <a:spcPct val="100000"/>
            </a:lnSpc>
            <a:defRPr b="1"/>
          </a:pPr>
          <a:r>
            <a:rPr lang="en-US" sz="2400" b="1" dirty="0"/>
            <a:t>Technical bias</a:t>
          </a:r>
          <a:endParaRPr lang="en-US" sz="2400" dirty="0"/>
        </a:p>
      </dgm:t>
    </dgm:pt>
    <dgm:pt modelId="{A7D76E3D-ED81-4ABB-A37B-7B154FC58703}" type="parTrans" cxnId="{1785BBFD-8FC7-45E8-B649-5BBFAB5F9BDD}">
      <dgm:prSet/>
      <dgm:spPr/>
      <dgm:t>
        <a:bodyPr/>
        <a:lstStyle/>
        <a:p>
          <a:endParaRPr lang="en-US" sz="1600"/>
        </a:p>
      </dgm:t>
    </dgm:pt>
    <dgm:pt modelId="{2DBEF705-3D08-4389-9104-EA73AB260161}" type="sibTrans" cxnId="{1785BBFD-8FC7-45E8-B649-5BBFAB5F9BDD}">
      <dgm:prSet/>
      <dgm:spPr/>
      <dgm:t>
        <a:bodyPr/>
        <a:lstStyle/>
        <a:p>
          <a:endParaRPr lang="en-US" sz="1600"/>
        </a:p>
      </dgm:t>
    </dgm:pt>
    <dgm:pt modelId="{D77727CA-EF7A-425E-92D5-EF8940B0CBA5}">
      <dgm:prSet custT="1"/>
      <dgm:spPr/>
      <dgm:t>
        <a:bodyPr/>
        <a:lstStyle/>
        <a:p>
          <a:pPr>
            <a:lnSpc>
              <a:spcPct val="100000"/>
            </a:lnSpc>
          </a:pPr>
          <a:r>
            <a:rPr lang="en-US" sz="1400"/>
            <a:t>Limitations of a program or computational power. </a:t>
          </a:r>
        </a:p>
      </dgm:t>
    </dgm:pt>
    <dgm:pt modelId="{3E80D8E2-1B7D-429F-A5DE-F88EA4A0E4F1}" type="parTrans" cxnId="{2C1C44BF-B987-4CD5-BAF5-AC3DD3839EBF}">
      <dgm:prSet/>
      <dgm:spPr/>
      <dgm:t>
        <a:bodyPr/>
        <a:lstStyle/>
        <a:p>
          <a:endParaRPr lang="en-US" sz="1600"/>
        </a:p>
      </dgm:t>
    </dgm:pt>
    <dgm:pt modelId="{5CB07870-A95D-47FA-9682-417CE5AFD135}" type="sibTrans" cxnId="{2C1C44BF-B987-4CD5-BAF5-AC3DD3839EBF}">
      <dgm:prSet/>
      <dgm:spPr/>
      <dgm:t>
        <a:bodyPr/>
        <a:lstStyle/>
        <a:p>
          <a:endParaRPr lang="en-US" sz="1600"/>
        </a:p>
      </dgm:t>
    </dgm:pt>
    <dgm:pt modelId="{AEB831A5-23F7-40EB-84CA-8582CCB88569}">
      <dgm:prSet custT="1"/>
      <dgm:spPr/>
      <dgm:t>
        <a:bodyPr/>
        <a:lstStyle/>
        <a:p>
          <a:pPr>
            <a:lnSpc>
              <a:spcPct val="100000"/>
            </a:lnSpc>
            <a:defRPr b="1"/>
          </a:pPr>
          <a:r>
            <a:rPr lang="en-US" sz="2400" b="1" dirty="0"/>
            <a:t>Emergent bias</a:t>
          </a:r>
          <a:endParaRPr lang="en-US" sz="2400" dirty="0"/>
        </a:p>
      </dgm:t>
    </dgm:pt>
    <dgm:pt modelId="{E4FE1A0D-8B41-4362-BF93-75CF7D0266A5}" type="parTrans" cxnId="{56074676-4BB2-4D66-BB9B-8B84D29D7F5B}">
      <dgm:prSet/>
      <dgm:spPr/>
      <dgm:t>
        <a:bodyPr/>
        <a:lstStyle/>
        <a:p>
          <a:endParaRPr lang="en-US" sz="1600"/>
        </a:p>
      </dgm:t>
    </dgm:pt>
    <dgm:pt modelId="{DE023A99-7CCF-41F6-9678-424F8DF13D0D}" type="sibTrans" cxnId="{56074676-4BB2-4D66-BB9B-8B84D29D7F5B}">
      <dgm:prSet/>
      <dgm:spPr/>
      <dgm:t>
        <a:bodyPr/>
        <a:lstStyle/>
        <a:p>
          <a:endParaRPr lang="en-US" sz="1600"/>
        </a:p>
      </dgm:t>
    </dgm:pt>
    <dgm:pt modelId="{5B10396C-C92D-4435-89C7-8A35FECB4B67}">
      <dgm:prSet custT="1"/>
      <dgm:spPr/>
      <dgm:t>
        <a:bodyPr/>
        <a:lstStyle/>
        <a:p>
          <a:pPr>
            <a:lnSpc>
              <a:spcPct val="100000"/>
            </a:lnSpc>
          </a:pPr>
          <a:r>
            <a:rPr lang="en-US" sz="1400" dirty="0"/>
            <a:t>Use and reliance on algorithms across new or unanticipated contexts.</a:t>
          </a:r>
        </a:p>
      </dgm:t>
    </dgm:pt>
    <dgm:pt modelId="{CF6D35B8-6517-4521-B47B-2B2376A62799}" type="parTrans" cxnId="{6D073067-55BF-4769-A02D-97B787770AC7}">
      <dgm:prSet/>
      <dgm:spPr/>
      <dgm:t>
        <a:bodyPr/>
        <a:lstStyle/>
        <a:p>
          <a:endParaRPr lang="en-US" sz="1600"/>
        </a:p>
      </dgm:t>
    </dgm:pt>
    <dgm:pt modelId="{9167CBEC-BDE4-4F17-B0E8-DC2F27D557F9}" type="sibTrans" cxnId="{6D073067-55BF-4769-A02D-97B787770AC7}">
      <dgm:prSet/>
      <dgm:spPr/>
      <dgm:t>
        <a:bodyPr/>
        <a:lstStyle/>
        <a:p>
          <a:endParaRPr lang="en-US" sz="1600"/>
        </a:p>
      </dgm:t>
    </dgm:pt>
    <dgm:pt modelId="{E085B301-A908-472E-85CB-175ED89745DF}">
      <dgm:prSet custT="1"/>
      <dgm:spPr/>
      <dgm:t>
        <a:bodyPr/>
        <a:lstStyle/>
        <a:p>
          <a:pPr>
            <a:lnSpc>
              <a:spcPct val="100000"/>
            </a:lnSpc>
          </a:pPr>
          <a:r>
            <a:rPr lang="en-US" sz="14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600"/>
        </a:p>
      </dgm:t>
    </dgm:pt>
    <dgm:pt modelId="{29DE9BCB-509E-409C-A48B-F74F5147FC92}" type="sibTrans" cxnId="{E95D4545-17CE-4D1C-B19E-C8CA34AD24D7}">
      <dgm:prSet/>
      <dgm:spPr/>
      <dgm:t>
        <a:bodyPr/>
        <a:lstStyle/>
        <a:p>
          <a:endParaRPr lang="en-US" sz="1600"/>
        </a:p>
      </dgm:t>
    </dgm:pt>
    <dgm:pt modelId="{E7EA5C4A-EBD5-4805-A9BC-A75E1A7F1B28}">
      <dgm:prSet custT="1"/>
      <dgm:spPr/>
      <dgm:t>
        <a:bodyPr/>
        <a:lstStyle/>
        <a:p>
          <a:pPr>
            <a:lnSpc>
              <a:spcPct val="100000"/>
            </a:lnSpc>
          </a:pPr>
          <a:endParaRPr lang="en-US" sz="1400" dirty="0"/>
        </a:p>
        <a:p>
          <a:pPr>
            <a:lnSpc>
              <a:spcPct val="100000"/>
            </a:lnSpc>
          </a:pPr>
          <a:r>
            <a:rPr lang="en-US" sz="1400" dirty="0"/>
            <a:t>Example: instead of a random sample, the program uses the first n data points.</a:t>
          </a:r>
        </a:p>
      </dgm:t>
    </dgm:pt>
    <dgm:pt modelId="{CF3B661B-756E-4C3A-B081-3B7CFC317FF2}" type="parTrans" cxnId="{64421D79-5B39-4D57-AA0F-B032498C7A58}">
      <dgm:prSet/>
      <dgm:spPr/>
      <dgm:t>
        <a:bodyPr/>
        <a:lstStyle/>
        <a:p>
          <a:endParaRPr lang="en-US" sz="1600"/>
        </a:p>
      </dgm:t>
    </dgm:pt>
    <dgm:pt modelId="{3FC3380B-E4B4-4052-94EF-91E5C8DE6B84}" type="sibTrans" cxnId="{64421D79-5B39-4D57-AA0F-B032498C7A58}">
      <dgm:prSet/>
      <dgm:spPr/>
      <dgm:t>
        <a:bodyPr/>
        <a:lstStyle/>
        <a:p>
          <a:endParaRPr lang="en-US" sz="1600"/>
        </a:p>
      </dgm:t>
    </dgm:pt>
    <dgm:pt modelId="{EDFA0D86-5E7C-4B34-93C5-98B4D462B334}">
      <dgm:prSet custT="1"/>
      <dgm:spPr/>
      <dgm:t>
        <a:bodyPr/>
        <a:lstStyle/>
        <a:p>
          <a:pPr>
            <a:lnSpc>
              <a:spcPct val="100000"/>
            </a:lnSpc>
          </a:pPr>
          <a:r>
            <a:rPr lang="en-US" sz="1400" dirty="0"/>
            <a:t>Example: Use a large language model to help judges decide on the length of prison sentence.</a:t>
          </a:r>
        </a:p>
      </dgm:t>
    </dgm:pt>
    <dgm:pt modelId="{7BB8E9FD-11FE-465C-BB68-441A1B0E6481}" type="parTrans" cxnId="{DAAC8112-1466-4BAF-9B75-6CCDF8CDDE04}">
      <dgm:prSet/>
      <dgm:spPr/>
      <dgm:t>
        <a:bodyPr/>
        <a:lstStyle/>
        <a:p>
          <a:endParaRPr lang="en-US" sz="1600"/>
        </a:p>
      </dgm:t>
    </dgm:pt>
    <dgm:pt modelId="{837DAA87-A990-46A9-B08B-48989E410838}" type="sibTrans" cxnId="{DAAC8112-1466-4BAF-9B75-6CCDF8CDDE04}">
      <dgm:prSet/>
      <dgm:spPr/>
      <dgm:t>
        <a:bodyPr/>
        <a:lstStyle/>
        <a:p>
          <a:endParaRPr lang="en-US" sz="16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 that can solve a specific problem. E.g., drive a car.</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4286" y="421027"/>
          <a:ext cx="831304" cy="83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E04D6F8-D5BC-4C9C-9A55-A673EC268AC2}">
      <dsp:nvSpPr>
        <dsp:cNvPr id="0" name=""/>
        <dsp:cNvSpPr/>
      </dsp:nvSpPr>
      <dsp:spPr>
        <a:xfrm>
          <a:off x="4286"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dsp:txBody>
      <dsp:txXfrm>
        <a:off x="4286" y="1382055"/>
        <a:ext cx="2375156" cy="378540"/>
      </dsp:txXfrm>
    </dsp:sp>
    <dsp:sp modelId="{43BE7CC2-DDA3-4D46-A326-528FB671E068}">
      <dsp:nvSpPr>
        <dsp:cNvPr id="0" name=""/>
        <dsp:cNvSpPr/>
      </dsp:nvSpPr>
      <dsp:spPr>
        <a:xfrm>
          <a:off x="4286"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dsp:txBody>
      <dsp:txXfrm>
        <a:off x="4286" y="1820932"/>
        <a:ext cx="2375156" cy="1616912"/>
      </dsp:txXfrm>
    </dsp:sp>
    <dsp:sp modelId="{40FFE52D-EDDE-4488-B269-53200FA1B688}">
      <dsp:nvSpPr>
        <dsp:cNvPr id="0" name=""/>
        <dsp:cNvSpPr/>
      </dsp:nvSpPr>
      <dsp:spPr>
        <a:xfrm>
          <a:off x="2795095" y="421027"/>
          <a:ext cx="831304" cy="83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7E268DF-2AB5-453D-958C-C9D4246B3F1B}">
      <dsp:nvSpPr>
        <dsp:cNvPr id="0" name=""/>
        <dsp:cNvSpPr/>
      </dsp:nvSpPr>
      <dsp:spPr>
        <a:xfrm>
          <a:off x="2795095"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dsp:txBody>
      <dsp:txXfrm>
        <a:off x="2795095" y="1382055"/>
        <a:ext cx="2375156" cy="378540"/>
      </dsp:txXfrm>
    </dsp:sp>
    <dsp:sp modelId="{FE583A74-9436-443D-BD2D-0A16DCDD60C1}">
      <dsp:nvSpPr>
        <dsp:cNvPr id="0" name=""/>
        <dsp:cNvSpPr/>
      </dsp:nvSpPr>
      <dsp:spPr>
        <a:xfrm>
          <a:off x="2795095"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instead of a random sample, the program uses the first n data points.</a:t>
          </a:r>
        </a:p>
      </dsp:txBody>
      <dsp:txXfrm>
        <a:off x="2795095" y="1820932"/>
        <a:ext cx="2375156" cy="1616912"/>
      </dsp:txXfrm>
    </dsp:sp>
    <dsp:sp modelId="{4DEC556D-230A-4024-9DDC-BEF64930F39D}">
      <dsp:nvSpPr>
        <dsp:cNvPr id="0" name=""/>
        <dsp:cNvSpPr/>
      </dsp:nvSpPr>
      <dsp:spPr>
        <a:xfrm>
          <a:off x="5585903" y="421027"/>
          <a:ext cx="831304" cy="831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CCB85D57-3F86-4140-BE66-736531B78794}">
      <dsp:nvSpPr>
        <dsp:cNvPr id="0" name=""/>
        <dsp:cNvSpPr/>
      </dsp:nvSpPr>
      <dsp:spPr>
        <a:xfrm>
          <a:off x="5585903"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dsp:txBody>
      <dsp:txXfrm>
        <a:off x="5585903" y="1382055"/>
        <a:ext cx="2375156" cy="378540"/>
      </dsp:txXfrm>
    </dsp:sp>
    <dsp:sp modelId="{C7D72E8C-731A-4645-A88C-64630A3324B4}">
      <dsp:nvSpPr>
        <dsp:cNvPr id="0" name=""/>
        <dsp:cNvSpPr/>
      </dsp:nvSpPr>
      <dsp:spPr>
        <a:xfrm>
          <a:off x="5585903"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help judges decide on the length of prison sentence.</a:t>
          </a:r>
        </a:p>
      </dsp:txBody>
      <dsp:txXfrm>
        <a:off x="5585903" y="1820932"/>
        <a:ext cx="2375156" cy="16169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E.g., drive a car.</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6081411"/>
            <a:satOff val="-148"/>
            <a:lumOff val="-5196"/>
            <a:alphaOff val="0"/>
          </a:schemeClr>
        </a:solidFill>
        <a:ln w="12700" cap="flat" cmpd="sng" algn="ctr">
          <a:solidFill>
            <a:schemeClr val="accent5">
              <a:hueOff val="-6081411"/>
              <a:satOff val="-148"/>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5977057"/>
            <a:satOff val="-6011"/>
            <a:lumOff val="-975"/>
            <a:alphaOff val="0"/>
          </a:schemeClr>
        </a:solidFill>
        <a:ln w="12700" cap="flat" cmpd="sng" algn="ctr">
          <a:solidFill>
            <a:schemeClr val="accent5">
              <a:tint val="40000"/>
              <a:alpha val="90000"/>
              <a:hueOff val="-5977057"/>
              <a:satOff val="-6011"/>
              <a:lumOff val="-9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13</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26</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33</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34</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3.sv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671EBC5-8F77-4D05-B52D-24E94DBD9058}"/>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a:extLst>
              <a:ext uri="{FF2B5EF4-FFF2-40B4-BE49-F238E27FC236}">
                <a16:creationId xmlns:a16="http://schemas.microsoft.com/office/drawing/2014/main" id="{BC730582-CB30-4505-AAF1-FC128A765FEB}"/>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 uri="{C183D7F6-B498-43B3-948B-1728B52AA6E4}">
                <adec:decorative xmlns:adec="http://schemas.microsoft.com/office/drawing/2017/decorative" val="1"/>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
        <p:nvSpPr>
          <p:cNvPr id="11267" name="Rectangle 3"/>
          <p:cNvSpPr>
            <a:spLocks noGrp="1" noChangeArrowheads="1"/>
          </p:cNvSpPr>
          <p:nvPr>
            <p:ph idx="1"/>
          </p:nvPr>
        </p:nvSpPr>
        <p:spPr>
          <a:xfrm>
            <a:off x="628650" y="2133599"/>
            <a:ext cx="7886700" cy="4267201"/>
          </a:xfrm>
        </p:spPr>
        <p:txBody>
          <a:bodyPr>
            <a:normAutofit fontScale="625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What type of AI do we cover in this course?</a:t>
            </a:r>
          </a:p>
        </p:txBody>
      </p:sp>
      <p:sp>
        <p:nvSpPr>
          <p:cNvPr id="5" name="Rectangle 4">
            <a:extLst>
              <a:ext uri="{FF2B5EF4-FFF2-40B4-BE49-F238E27FC236}">
                <a16:creationId xmlns:a16="http://schemas.microsoft.com/office/drawing/2014/main" id="{E837B443-89B7-4AA6-96BC-9CD32C6AC163}"/>
              </a:ext>
            </a:extLst>
          </p:cNvPr>
          <p:cNvSpPr/>
          <p:nvPr/>
        </p:nvSpPr>
        <p:spPr>
          <a:xfrm>
            <a:off x="228600" y="2133602"/>
            <a:ext cx="5602816" cy="523220"/>
          </a:xfrm>
          <a:prstGeom prst="rect">
            <a:avLst/>
          </a:prstGeom>
        </p:spPr>
        <p:txBody>
          <a:bodyPr wrap="none">
            <a:spAutoFit/>
          </a:bodyPr>
          <a:lstStyle/>
          <a:p>
            <a:pPr lvl="1">
              <a:buNone/>
            </a:pPr>
            <a:r>
              <a:rPr lang="en-US" sz="2800" dirty="0"/>
              <a:t>Create a </a:t>
            </a:r>
            <a:r>
              <a:rPr lang="en-US" sz="2800" b="1" dirty="0"/>
              <a:t>narrow AI agent </a:t>
            </a:r>
            <a:r>
              <a:rPr lang="en-US" sz="2800" dirty="0"/>
              <a:t>that can</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3041537" cy="369332"/>
          </a:xfrm>
          <a:prstGeom prst="rect">
            <a:avLst/>
          </a:prstGeom>
          <a:noFill/>
        </p:spPr>
        <p:txBody>
          <a:bodyPr wrap="square">
            <a:spAutoFit/>
          </a:bodyPr>
          <a:lstStyle/>
          <a:p>
            <a:pPr marL="0" indent="0">
              <a:buFont typeface="Arial" panose="020B0604020202020204" pitchFamily="34" charset="0"/>
              <a:buNone/>
            </a:pPr>
            <a:r>
              <a:rPr lang="en-US" dirty="0"/>
              <a:t>People crossing the street</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Stop the car</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p:bldP spid="13"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pic>
        <p:nvPicPr>
          <p:cNvPr id="1026" name="Picture 2">
            <a:extLst>
              <a:ext uri="{FF2B5EF4-FFF2-40B4-BE49-F238E27FC236}">
                <a16:creationId xmlns:a16="http://schemas.microsoft.com/office/drawing/2014/main" id="{7B854F5C-F02E-55D3-B81E-0C4136F64300}"/>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5" grpId="0" animBg="1"/>
      <p:bldP spid="6"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aphicFrame>
        <p:nvGraphicFramePr>
          <p:cNvPr id="4" name="Content Placeholder 3" descr="The diagram shows how AI is all about designing intelligent agents while ML is a technology that is used to learn from data.">
            <a:extLst>
              <a:ext uri="{FF2B5EF4-FFF2-40B4-BE49-F238E27FC236}">
                <a16:creationId xmlns:a16="http://schemas.microsoft.com/office/drawing/2014/main" id="{26EC05D1-387A-7062-81D6-824CA34FF12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2663598802"/>
              </p:ext>
            </p:extLst>
          </p:nvPr>
        </p:nvGraphicFramePr>
        <p:xfrm>
          <a:off x="-1048022" y="1676400"/>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dirty="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31" name="TextBox 30">
            <a:extLst>
              <a:ext uri="{FF2B5EF4-FFF2-40B4-BE49-F238E27FC236}">
                <a16:creationId xmlns:a16="http://schemas.microsoft.com/office/drawing/2014/main" id="{1E9EF776-5AD9-AE21-0EFB-DFA7739793DD}"/>
              </a:ext>
              <a:ext uri="{C183D7F6-B498-43B3-948B-1728B52AA6E4}">
                <adec:decorative xmlns:adec="http://schemas.microsoft.com/office/drawing/2017/decorative" val="1"/>
              </a:ext>
            </a:extLst>
          </p:cNvPr>
          <p:cNvSpPr txBox="1"/>
          <p:nvPr/>
        </p:nvSpPr>
        <p:spPr>
          <a:xfrm>
            <a:off x="6700858" y="2831806"/>
            <a:ext cx="1604942" cy="553998"/>
          </a:xfrm>
          <a:prstGeom prst="rect">
            <a:avLst/>
          </a:prstGeom>
          <a:noFill/>
        </p:spPr>
        <p:txBody>
          <a:bodyPr wrap="square" rtlCol="0">
            <a:spAutoFit/>
          </a:bodyPr>
          <a:lstStyle/>
          <a:p>
            <a:r>
              <a:rPr lang="en-US" sz="1000" dirty="0"/>
              <a:t>1989: Universal approximation theorem for artificial neural networks. </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Rectangle 5">
            <a:extLst>
              <a:ext uri="{FF2B5EF4-FFF2-40B4-BE49-F238E27FC236}">
                <a16:creationId xmlns:a16="http://schemas.microsoft.com/office/drawing/2014/main" id="{551B9AA7-D7A5-B75D-9019-7AD2A4495EF1}"/>
              </a:ext>
              <a:ext uri="{C183D7F6-B498-43B3-948B-1728B52AA6E4}">
                <adec:decorative xmlns:adec="http://schemas.microsoft.com/office/drawing/2017/decorative" val="1"/>
              </a:ext>
            </a:extLst>
          </p:cNvPr>
          <p:cNvSpPr/>
          <p:nvPr/>
        </p:nvSpPr>
        <p:spPr>
          <a:xfrm>
            <a:off x="3566301" y="972977"/>
            <a:ext cx="526388" cy="24622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5" grpId="0" animBg="1"/>
      <p:bldP spid="54" grpId="0" animBg="1"/>
      <p:bldP spid="2" grpId="0" animBg="1"/>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1F1272BB-CDE8-BD1E-CF97-51B038D73959}"/>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pPr>
              <a:buFont typeface="Arial" pitchFamily="34" charset="0"/>
              <a:buChar char="•"/>
            </a:pPr>
            <a:r>
              <a:rPr lang="en-US" sz="1500">
                <a:solidFill>
                  <a:schemeClr val="bg1"/>
                </a:solidFill>
              </a:rPr>
              <a:t>Faster computers and specialized hardware (GPUs).</a:t>
            </a:r>
          </a:p>
          <a:p>
            <a:r>
              <a:rPr lang="en-US" sz="1500">
                <a:solidFill>
                  <a:schemeClr val="bg1"/>
                </a:solidFill>
              </a:rPr>
              <a:t>Lots of data (the Internet, text, sensors) and storage (cloud)</a:t>
            </a:r>
          </a:p>
          <a:p>
            <a:pPr>
              <a:buFont typeface="Arial" pitchFamily="34" charset="0"/>
              <a:buChar char="•"/>
            </a:pPr>
            <a:r>
              <a:rPr lang="en-US" sz="1500">
                <a:solidFill>
                  <a:schemeClr val="bg1"/>
                </a:solidFill>
              </a:rPr>
              <a:t>Dominance of machine learning.</a:t>
            </a:r>
          </a:p>
          <a:p>
            <a:pPr>
              <a:buFont typeface="Arial" pitchFamily="34" charset="0"/>
              <a:buChar char="•"/>
            </a:pPr>
            <a:r>
              <a:rPr lang="en-US" sz="1500">
                <a:solidFill>
                  <a:schemeClr val="bg1"/>
                </a:solidFill>
              </a:rPr>
              <a:t> New optimization methods (deep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a:extLst>
              <a:ext uri="{FF2B5EF4-FFF2-40B4-BE49-F238E27FC236}">
                <a16:creationId xmlns:a16="http://schemas.microsoft.com/office/drawing/2014/main" id="{6DBF3E84-DBBC-4E84-9EC9-66A5DB2E20E3}"/>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 uri="{C183D7F6-B498-43B3-948B-1728B52AA6E4}">
                <adec:decorative xmlns:adec="http://schemas.microsoft.com/office/drawing/2017/decorative" val="1"/>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pic>
        <p:nvPicPr>
          <p:cNvPr id="1026" name="Picture 2">
            <a:extLst>
              <a:ext uri="{FF2B5EF4-FFF2-40B4-BE49-F238E27FC236}">
                <a16:creationId xmlns:a16="http://schemas.microsoft.com/office/drawing/2014/main" id="{EF6007DD-FC33-4E3D-8978-BC877C3EF4C2}"/>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a:extLst>
              <a:ext uri="{FF2B5EF4-FFF2-40B4-BE49-F238E27FC236}">
                <a16:creationId xmlns:a16="http://schemas.microsoft.com/office/drawing/2014/main" id="{38140775-E6BE-4974-B926-69B3CBA46FC0}"/>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22526216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cxnSp>
        <p:nvCxnSpPr>
          <p:cNvPr id="8" name="Straight Connector 7">
            <a:extLst>
              <a:ext uri="{FF2B5EF4-FFF2-40B4-BE49-F238E27FC236}">
                <a16:creationId xmlns:a16="http://schemas.microsoft.com/office/drawing/2014/main" id="{0595808E-FBBC-6ECC-E75E-78C9024BEE13}"/>
              </a:ext>
              <a:ext uri="{C183D7F6-B498-43B3-948B-1728B52AA6E4}">
                <adec:decorative xmlns:adec="http://schemas.microsoft.com/office/drawing/2017/decorative" val="1"/>
              </a:ext>
            </a:extLst>
          </p:cNvPr>
          <p:cNvCxnSpPr>
            <a:cxnSpLocks/>
          </p:cNvCxnSpPr>
          <p:nvPr/>
        </p:nvCxnSpPr>
        <p:spPr>
          <a:xfrm>
            <a:off x="2895600" y="4648200"/>
            <a:ext cx="914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EF01328B-C803-B865-AA8D-156A7B91F807}"/>
              </a:ext>
              <a:ext uri="{C183D7F6-B498-43B3-948B-1728B52AA6E4}">
                <adec:decorative xmlns:adec="http://schemas.microsoft.com/office/drawing/2017/decorative" val="1"/>
              </a:ext>
            </a:extLst>
          </p:cNvPr>
          <p:cNvCxnSpPr>
            <a:cxnSpLocks/>
          </p:cNvCxnSpPr>
          <p:nvPr/>
        </p:nvCxnSpPr>
        <p:spPr>
          <a:xfrm>
            <a:off x="1371600" y="4876800"/>
            <a:ext cx="2819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4DB2F701-D33F-6DEB-5A63-E313DA8B7CF8}"/>
              </a:ext>
              <a:ext uri="{C183D7F6-B498-43B3-948B-1728B52AA6E4}">
                <adec:decorative xmlns:adec="http://schemas.microsoft.com/office/drawing/2017/decorative" val="1"/>
              </a:ext>
            </a:extLst>
          </p:cNvPr>
          <p:cNvCxnSpPr>
            <a:cxnSpLocks/>
          </p:cNvCxnSpPr>
          <p:nvPr/>
        </p:nvCxnSpPr>
        <p:spPr>
          <a:xfrm>
            <a:off x="1227926" y="5105400"/>
            <a:ext cx="2124874" cy="0"/>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angle 18">
            <a:extLst>
              <a:ext uri="{FF2B5EF4-FFF2-40B4-BE49-F238E27FC236}">
                <a16:creationId xmlns:a16="http://schemas.microsoft.com/office/drawing/2014/main" id="{46CC76CD-A69A-3342-48BB-CCC6FFF286BA}"/>
              </a:ext>
              <a:ext uri="{C183D7F6-B498-43B3-948B-1728B52AA6E4}">
                <adec:decorative xmlns:adec="http://schemas.microsoft.com/office/drawing/2017/decorative" val="1"/>
              </a:ext>
            </a:extLst>
          </p:cNvPr>
          <p:cNvSpPr/>
          <p:nvPr/>
        </p:nvSpPr>
        <p:spPr>
          <a:xfrm>
            <a:off x="6019801" y="1635595"/>
            <a:ext cx="2133602" cy="95520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3883334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281363" cy="2858363"/>
          </a:xfrm>
        </p:spPr>
        <p:txBody>
          <a:bodyPr vert="horz" lIns="91440" tIns="45720" rIns="91440" bIns="45720" rtlCol="0" anchor="b">
            <a:normAutofit/>
          </a:bodyPr>
          <a:lstStyle/>
          <a:p>
            <a:r>
              <a:rPr lang="en-US" sz="4800" dirty="0">
                <a:solidFill>
                  <a:schemeClr val="bg1"/>
                </a:solidFill>
              </a:rPr>
              <a:t>What is AI?</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 uri="{C183D7F6-B498-43B3-948B-1728B52AA6E4}">
                <adec:decorative xmlns:adec="http://schemas.microsoft.com/office/drawing/2017/decorative" val="1"/>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7087197" y="1059232"/>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8" name="TextBox 7">
            <a:extLst>
              <a:ext uri="{FF2B5EF4-FFF2-40B4-BE49-F238E27FC236}">
                <a16:creationId xmlns:a16="http://schemas.microsoft.com/office/drawing/2014/main" id="{84CB4EB0-D802-A45E-1705-7E64E1C3A0EC}"/>
              </a:ext>
            </a:extLst>
          </p:cNvPr>
          <p:cNvSpPr txBox="1"/>
          <p:nvPr/>
        </p:nvSpPr>
        <p:spPr>
          <a:xfrm>
            <a:off x="6950035" y="5689884"/>
            <a:ext cx="205603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dirty="0"/>
              <a:t>January 2025: This Executive Order is now revoked.</a:t>
            </a:r>
          </a:p>
        </p:txBody>
      </p:sp>
    </p:spTree>
    <p:extLst>
      <p:ext uri="{BB962C8B-B14F-4D97-AF65-F5344CB8AC3E}">
        <p14:creationId xmlns:p14="http://schemas.microsoft.com/office/powerpoint/2010/main" val="2305141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descr="Types of algorithmic bias are pre-existing bias, technical bias and emergent bias.">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1049503175"/>
              </p:ext>
            </p:extLst>
          </p:nvPr>
        </p:nvGraphicFramePr>
        <p:xfrm>
          <a:off x="762000" y="2285999"/>
          <a:ext cx="7965347" cy="385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628650" y="1825625"/>
            <a:ext cx="7886700" cy="612775"/>
          </a:xfrm>
        </p:spPr>
        <p:txBody>
          <a:bodyPr>
            <a:normAutofit/>
          </a:bodyPr>
          <a:lstStyle/>
          <a:p>
            <a:pPr marL="0" indent="0" algn="ctr">
              <a:buNone/>
            </a:pPr>
            <a:r>
              <a:rPr lang="en-US" sz="2000" dirty="0"/>
              <a:t>“Prevent accidents, misuse, or other harmful consequences of AI.”</a:t>
            </a:r>
          </a:p>
          <a:p>
            <a:endParaRPr lang="en-US" sz="1900" dirty="0"/>
          </a:p>
        </p:txBody>
      </p:sp>
      <p:graphicFrame>
        <p:nvGraphicFramePr>
          <p:cNvPr id="60" name="Diagram 59" descr="Types of safety are AI testing, monitoring AI and adversarial robustness.">
            <a:extLst>
              <a:ext uri="{FF2B5EF4-FFF2-40B4-BE49-F238E27FC236}">
                <a16:creationId xmlns:a16="http://schemas.microsoft.com/office/drawing/2014/main" id="{C494BD66-BD40-BC6B-948D-C82E6FBA2619}"/>
              </a:ext>
            </a:extLst>
          </p:cNvPr>
          <p:cNvGraphicFramePr/>
          <p:nvPr>
            <p:extLst>
              <p:ext uri="{D42A27DB-BD31-4B8C-83A1-F6EECF244321}">
                <p14:modId xmlns:p14="http://schemas.microsoft.com/office/powerpoint/2010/main" val="3307002392"/>
              </p:ext>
            </p:extLst>
          </p:nvPr>
        </p:nvGraphicFramePr>
        <p:xfrm>
          <a:off x="808413" y="1367772"/>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785553" y="4989472"/>
            <a:ext cx="3329247"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Private watchdogs</a:t>
            </a:r>
          </a:p>
          <a:p>
            <a:pPr lvl="1"/>
            <a:r>
              <a:rPr lang="en-US" sz="1700" dirty="0"/>
              <a:t>Government action</a:t>
            </a:r>
          </a:p>
          <a:p>
            <a:pPr lvl="1"/>
            <a:r>
              <a:rPr lang="en-US" sz="1700" dirty="0"/>
              <a:t>International treaties</a:t>
            </a:r>
            <a:endParaRPr lang="en-US" sz="2000" dirty="0"/>
          </a:p>
          <a:p>
            <a:endParaRPr lang="en-US" sz="1900" dirty="0"/>
          </a:p>
        </p:txBody>
      </p:sp>
      <p:sp>
        <p:nvSpPr>
          <p:cNvPr id="5" name="TextBox 4">
            <a:extLst>
              <a:ext uri="{FF2B5EF4-FFF2-40B4-BE49-F238E27FC236}">
                <a16:creationId xmlns:a16="http://schemas.microsoft.com/office/drawing/2014/main" id="{464C999A-A9DE-BDB3-F5A8-940348634F86}"/>
              </a:ext>
            </a:extLst>
          </p:cNvPr>
          <p:cNvSpPr txBox="1"/>
          <p:nvPr/>
        </p:nvSpPr>
        <p:spPr>
          <a:xfrm>
            <a:off x="4919056" y="5279508"/>
            <a:ext cx="3439391" cy="92333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marL="0" indent="0">
              <a:buFont typeface="Arial" panose="020B0604020202020204" pitchFamily="34" charset="0"/>
              <a:buNone/>
            </a:pPr>
            <a:r>
              <a:rPr lang="en-US" dirty="0"/>
              <a:t>Is it reasonable to assume that a superintelligent AI can get around being tested and monitored?</a:t>
            </a:r>
          </a:p>
        </p:txBody>
      </p:sp>
    </p:spTree>
    <p:extLst>
      <p:ext uri="{BB962C8B-B14F-4D97-AF65-F5344CB8AC3E}">
        <p14:creationId xmlns:p14="http://schemas.microsoft.com/office/powerpoint/2010/main" val="215379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52461" y="1109327"/>
            <a:ext cx="4531893" cy="2047316"/>
          </a:xfrm>
        </p:spPr>
        <p:txBody>
          <a:bodyPr>
            <a:normAutofit fontScale="475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The AI learns to exploit unintended side effects to get a high “score” without solving the objective.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 How will this need be balanced with human’s needs?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8612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894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6508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descr="A diagram showing how the AI's owner selects the data to train the AI and program's the AI's Objectives and rules. The user employs the agent.">
            <a:extLst>
              <a:ext uri="{FF2B5EF4-FFF2-40B4-BE49-F238E27FC236}">
                <a16:creationId xmlns:a16="http://schemas.microsoft.com/office/drawing/2014/main" id="{70091104-142C-9CA5-2617-EF35430AF080}"/>
              </a:ext>
              <a:ext uri="{C183D7F6-B498-43B3-948B-1728B52AA6E4}">
                <adec:decorative xmlns:adec="http://schemas.microsoft.com/office/drawing/2017/decorative" val="0"/>
              </a:ext>
            </a:extLst>
          </p:cNvPr>
          <p:cNvSpPr/>
          <p:nvPr/>
        </p:nvSpPr>
        <p:spPr>
          <a:xfrm>
            <a:off x="470456" y="3124200"/>
            <a:ext cx="4482544"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8028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
        <p:nvSpPr>
          <p:cNvPr id="28" name="Cloud 27" descr="Reward hacking is possible if the objectives are not perfectly specified and have loopholes that can be exploited.">
            <a:extLst>
              <a:ext uri="{FF2B5EF4-FFF2-40B4-BE49-F238E27FC236}">
                <a16:creationId xmlns:a16="http://schemas.microsoft.com/office/drawing/2014/main" id="{29B2F128-C03D-94A3-871C-E6E37259A20B}"/>
              </a:ext>
              <a:ext uri="{C183D7F6-B498-43B3-948B-1728B52AA6E4}">
                <adec:decorative xmlns:adec="http://schemas.microsoft.com/office/drawing/2017/decorative" val="0"/>
              </a:ext>
            </a:extLst>
          </p:cNvPr>
          <p:cNvSpPr/>
          <p:nvPr/>
        </p:nvSpPr>
        <p:spPr>
          <a:xfrm>
            <a:off x="490030" y="3772346"/>
            <a:ext cx="925683" cy="449928"/>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Reward hacking</a:t>
            </a:r>
          </a:p>
        </p:txBody>
      </p:sp>
      <p:sp>
        <p:nvSpPr>
          <p:cNvPr id="29" name="Cloud 28" descr="Instrumental convergence affects the AI agent's objectives and rules.">
            <a:extLst>
              <a:ext uri="{FF2B5EF4-FFF2-40B4-BE49-F238E27FC236}">
                <a16:creationId xmlns:a16="http://schemas.microsoft.com/office/drawing/2014/main" id="{9F8D2FCC-C082-D3CC-E229-A56B5860C260}"/>
              </a:ext>
              <a:ext uri="{C183D7F6-B498-43B3-948B-1728B52AA6E4}">
                <adec:decorative xmlns:adec="http://schemas.microsoft.com/office/drawing/2017/decorative" val="0"/>
              </a:ext>
            </a:extLst>
          </p:cNvPr>
          <p:cNvSpPr/>
          <p:nvPr/>
        </p:nvSpPr>
        <p:spPr>
          <a:xfrm>
            <a:off x="533400" y="3200400"/>
            <a:ext cx="1346198" cy="3869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Instrumental convergence</a:t>
            </a:r>
          </a:p>
        </p:txBody>
      </p:sp>
      <p:grpSp>
        <p:nvGrpSpPr>
          <p:cNvPr id="35" name="Group 34" descr="Arrows showing the needed allignment between the AI owner's goals, the objectives of the AI agent and the user's goals.">
            <a:extLst>
              <a:ext uri="{FF2B5EF4-FFF2-40B4-BE49-F238E27FC236}">
                <a16:creationId xmlns:a16="http://schemas.microsoft.com/office/drawing/2014/main" id="{3139914C-40D2-A1FB-CB0D-2D58B145CCC8}"/>
              </a:ext>
            </a:extLst>
          </p:cNvPr>
          <p:cNvGrpSpPr/>
          <p:nvPr/>
        </p:nvGrpSpPr>
        <p:grpSpPr>
          <a:xfrm>
            <a:off x="1049487" y="3257427"/>
            <a:ext cx="3857535" cy="2188084"/>
            <a:chOff x="1049487" y="3257427"/>
            <a:chExt cx="3857535" cy="2188084"/>
          </a:xfrm>
        </p:grpSpPr>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2729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977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7024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979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0" name="Explosion: 14 Points 29">
              <a:extLst>
                <a:ext uri="{FF2B5EF4-FFF2-40B4-BE49-F238E27FC236}">
                  <a16:creationId xmlns:a16="http://schemas.microsoft.com/office/drawing/2014/main" id="{9223B8BD-19FE-2366-2FC5-51E643C62D90}"/>
                </a:ext>
              </a:extLst>
            </p:cNvPr>
            <p:cNvSpPr/>
            <p:nvPr/>
          </p:nvSpPr>
          <p:spPr>
            <a:xfrm>
              <a:off x="3828855" y="4256842"/>
              <a:ext cx="1078167" cy="495579"/>
            </a:xfrm>
            <a:prstGeom prst="irregularSeal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b="1" dirty="0"/>
                <a:t>Side effect</a:t>
              </a:r>
            </a:p>
          </p:txBody>
        </p:sp>
      </p:grpSp>
    </p:spTree>
    <p:extLst>
      <p:ext uri="{BB962C8B-B14F-4D97-AF65-F5344CB8AC3E}">
        <p14:creationId xmlns:p14="http://schemas.microsoft.com/office/powerpoint/2010/main" val="426744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8" grpId="0" animBg="1"/>
      <p:bldP spid="2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descr="Narrow AI creates agents that can solve specific problems while artificial general AI (AGI) can solve any intellectual task a human can do.">
            <a:extLst>
              <a:ext uri="{FF2B5EF4-FFF2-40B4-BE49-F238E27FC236}">
                <a16:creationId xmlns:a16="http://schemas.microsoft.com/office/drawing/2014/main" id="{E37A621F-B73E-5B02-F84F-2B893EA75619}"/>
              </a:ext>
            </a:extLst>
          </p:cNvPr>
          <p:cNvGraphicFramePr/>
          <p:nvPr>
            <p:extLst>
              <p:ext uri="{D42A27DB-BD31-4B8C-83A1-F6EECF244321}">
                <p14:modId xmlns:p14="http://schemas.microsoft.com/office/powerpoint/2010/main" val="2249476987"/>
              </p:ext>
            </p:extLst>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2917488" y="581523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22665463"/>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1"/>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 uri="{C183D7F6-B498-43B3-948B-1728B52AA6E4}">
                <adec:decorative xmlns:adec="http://schemas.microsoft.com/office/drawing/2017/decorative" val="1"/>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12861</TotalTime>
  <Words>2216</Words>
  <Application>Microsoft Office PowerPoint</Application>
  <PresentationFormat>On-screen Show (4:3)</PresentationFormat>
  <Paragraphs>335</Paragraphs>
  <Slides>35</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AIMA Chapters 1 + 27</vt:lpstr>
      <vt:lpstr>Agenda</vt:lpstr>
      <vt:lpstr>What is AI?</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What type of AI do we cover in this course?</vt:lpstr>
      <vt:lpstr>What are the Components of an  Intelligent Agent?</vt:lpstr>
      <vt:lpstr>Example: Self-Driving Car</vt:lpstr>
      <vt:lpstr>Example: Homework and LLMs</vt:lpstr>
      <vt:lpstr>Artificial Intelligence  vs. Machine Learning</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88</cp:revision>
  <dcterms:created xsi:type="dcterms:W3CDTF">2021-01-29T15:10:36Z</dcterms:created>
  <dcterms:modified xsi:type="dcterms:W3CDTF">2025-01-29T19:51:02Z</dcterms:modified>
</cp:coreProperties>
</file>